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390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1" r:id="rId16"/>
    <p:sldId id="402" r:id="rId17"/>
    <p:sldId id="400" r:id="rId18"/>
  </p:sldIdLst>
  <p:sldSz cx="9144000" cy="5143500" type="screen16x9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xuan" initials="Z" lastIdx="3" clrIdx="0">
    <p:extLst>
      <p:ext uri="{19B8F6BF-5375-455C-9EA6-DF929625EA0E}">
        <p15:presenceInfo xmlns:p15="http://schemas.microsoft.com/office/powerpoint/2012/main" userId="Zixuan" providerId="None"/>
      </p:ext>
    </p:extLst>
  </p:cmAuthor>
  <p:cmAuthor id="2" name="Gu, Jiaqi" initials="GJ" lastIdx="1" clrIdx="1">
    <p:extLst>
      <p:ext uri="{19B8F6BF-5375-455C-9EA6-DF929625EA0E}">
        <p15:presenceInfo xmlns:p15="http://schemas.microsoft.com/office/powerpoint/2012/main" userId="Gu, Jia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042"/>
    <a:srgbClr val="FFA40B"/>
    <a:srgbClr val="FF9300"/>
    <a:srgbClr val="FFBB48"/>
    <a:srgbClr val="FFFF2D"/>
    <a:srgbClr val="4BFA4E"/>
    <a:srgbClr val="FFFF00"/>
    <a:srgbClr val="0BF90E"/>
    <a:srgbClr val="02FF02"/>
    <a:srgbClr val="E1C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FF415-04DC-4E23-9F38-E8B99422086D}" v="3221" dt="2020-10-20T07:16:45.7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65306" autoAdjust="0"/>
  </p:normalViewPr>
  <p:slideViewPr>
    <p:cSldViewPr snapToGrid="0">
      <p:cViewPr varScale="1">
        <p:scale>
          <a:sx n="108" d="100"/>
          <a:sy n="108" d="100"/>
        </p:scale>
        <p:origin x="1296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87" d="100"/>
        <a:sy n="87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1F87A-9FAF-4150-9CE7-58DEA09F6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C25C-4C5D-4228-AA6B-87054C08E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5BAF-99EB-4FC6-A586-C481E8B4891C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32A76-0870-49AA-ACAD-A33B38FF7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BD9D1-B1FC-46D3-82DF-9338CFFC2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EC1D-574C-4655-A885-29E16136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6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779463"/>
            <a:ext cx="6935787" cy="390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6364" y="4943176"/>
            <a:ext cx="5804335" cy="4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6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fld id="{854CD089-52E0-0F4C-BAA1-402AF4B2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7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71215-3646-453A-BF97-A7D33AD9AC64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B9E11-39B0-4D36-A87D-A861FB6B2BB6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3ACF96-4FD1-466D-B4D1-8B2C1318D394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0549"/>
            <a:ext cx="6400800" cy="1314450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122238" algn="ctr">
              <a:buFont typeface="Wingdings" charset="0"/>
              <a:buNone/>
              <a:defRPr sz="2400"/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425179"/>
            <a:ext cx="7239000" cy="110251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en-US" noProof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610350" y="4797028"/>
            <a:ext cx="21336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C3A9-F18E-429D-971F-313D1A202D03}" type="datetime1">
              <a:rPr lang="en-US" smtClean="0"/>
              <a:t>1/16/24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04813" y="4800600"/>
            <a:ext cx="2667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81413" y="4800600"/>
            <a:ext cx="2133600" cy="27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251F-0725-CD40-9953-E44E36B7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52AE-9B5B-43B7-BAB7-7F57AD6E0C1C}" type="datetime1">
              <a:rPr lang="en-US" smtClean="0"/>
              <a:t>1/16/24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76200"/>
            <a:ext cx="2093913" cy="46291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6200"/>
            <a:ext cx="6130925" cy="46291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198C-E185-453A-860C-BD9EDD7A3E66}" type="datetime1">
              <a:rPr lang="en-US" smtClean="0"/>
              <a:t>1/16/24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9" y="76201"/>
            <a:ext cx="8904157" cy="536972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875" indent="-274638">
              <a:buClr>
                <a:srgbClr val="79217E"/>
              </a:buClr>
              <a:buFont typeface="Arial" panose="020B0604020202020204" pitchFamily="34" charset="0"/>
              <a:buChar char="•"/>
              <a:defRPr>
                <a:latin typeface="Helvetica Neue"/>
              </a:defRPr>
            </a:lvl1pPr>
            <a:lvl2pPr marL="573088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2pPr>
            <a:lvl3pPr marL="1036637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3pPr>
            <a:lvl4pPr marL="1431925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4pPr>
            <a:lvl5pPr marL="1828800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3438-0E19-4448-BB30-08FC56A4EBF3}" type="datetime1">
              <a:rPr lang="en-US" smtClean="0"/>
              <a:t>1/16/24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CB1B42-14E2-480B-A081-DFED35425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9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Helvetica Neue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050D-3D88-4AFE-8C41-DDA353F01E31}" type="datetime1">
              <a:rPr lang="en-US" smtClean="0"/>
              <a:t>1/16/24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702469"/>
            <a:ext cx="4111625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702469"/>
            <a:ext cx="4113213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032B-C2FC-46CF-8FB5-F39890A16CB7}" type="datetime1">
              <a:rPr lang="en-US" smtClean="0"/>
              <a:t>1/16/24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8DAF-8661-47C8-A754-E535F24A8CD1}" type="datetime1">
              <a:rPr lang="en-US" smtClean="0"/>
              <a:t>1/16/24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C61D-D098-4082-BF7B-C8A56FE0042A}" type="datetime1">
              <a:rPr lang="en-US" smtClean="0"/>
              <a:t>1/16/24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368F-ADE9-4676-BB4A-CEC00474D0F7}" type="datetime1">
              <a:rPr lang="en-US" smtClean="0"/>
              <a:t>1/16/24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8CF6-CAFF-460E-995C-CB6FD46A0738}" type="datetime1">
              <a:rPr lang="en-US" smtClean="0"/>
              <a:t>1/16/24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016-EDA4-4024-8CA0-7B8626144091}" type="datetime1">
              <a:rPr lang="en-US" smtClean="0"/>
              <a:t>1/16/24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702469"/>
            <a:ext cx="8377238" cy="40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4814887"/>
            <a:ext cx="2133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fld id="{8CFEEB5A-E8DC-4F8B-91D1-39D21E9B4E35}" type="datetime1">
              <a:rPr lang="en-US" smtClean="0"/>
              <a:t>1/16/24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4800600"/>
            <a:ext cx="2667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76201"/>
            <a:ext cx="8272463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54064-85CB-4F29-8E02-989E5EAAE4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96875" indent="-274638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036637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431925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en.zhu@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8.wmf"/><Relationship Id="rId21" Type="http://schemas.openxmlformats.org/officeDocument/2006/relationships/image" Target="../media/image17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6855" y="1251569"/>
            <a:ext cx="9457709" cy="1102519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Lecture </a:t>
            </a:r>
            <a:r>
              <a:rPr lang="en-US" altLang="zh-CN" dirty="0">
                <a:latin typeface="Helvetica Neue"/>
              </a:rPr>
              <a:t>4</a:t>
            </a:r>
            <a:r>
              <a:rPr lang="en-US" dirty="0">
                <a:latin typeface="Helvetica Neue"/>
              </a:rPr>
              <a:t>: 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Asymptotic Analysis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3451" y="3458606"/>
            <a:ext cx="5877098" cy="1102519"/>
          </a:xfrm>
        </p:spPr>
        <p:txBody>
          <a:bodyPr/>
          <a:lstStyle/>
          <a:p>
            <a:pPr>
              <a:defRPr/>
            </a:pPr>
            <a:endParaRPr lang="en-US" altLang="zh-CN" sz="1800" baseline="30000" dirty="0">
              <a:latin typeface="Helvetica Neue"/>
            </a:endParaRPr>
          </a:p>
          <a:p>
            <a:pPr>
              <a:defRPr/>
            </a:pPr>
            <a:r>
              <a:rPr lang="en-US" altLang="zh-CN" sz="1800" dirty="0">
                <a:latin typeface="Helvetica Neue"/>
              </a:rPr>
              <a:t>Keren Zhu</a:t>
            </a:r>
          </a:p>
          <a:p>
            <a:pPr>
              <a:defRPr/>
            </a:pPr>
            <a:r>
              <a:rPr lang="en-US" altLang="zh-CN" sz="1800" dirty="0">
                <a:latin typeface="Helvetica Neue"/>
                <a:hlinkClick r:id="rId3"/>
              </a:rPr>
              <a:t>kerenzhu@cse.cuhk.edu.hk</a:t>
            </a:r>
            <a:endParaRPr lang="en-US" altLang="zh-CN" sz="1800" dirty="0"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F791-C60A-473E-AE12-1EFEC5E89161}"/>
              </a:ext>
            </a:extLst>
          </p:cNvPr>
          <p:cNvSpPr txBox="1"/>
          <p:nvPr/>
        </p:nvSpPr>
        <p:spPr>
          <a:xfrm>
            <a:off x="2289748" y="2370758"/>
            <a:ext cx="457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F10F-E1CE-4CAD-460C-12D52A4D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A159F-2CDA-0191-15C2-F57BC8190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Proof: Suppose that there are constants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such that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Then we can rewrite the above as 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left term tends to ∞ as</a:t>
                </a:r>
                <a:r>
                  <a:rPr lang="en-US" i="1" dirty="0"/>
                  <a:t> n </a:t>
                </a:r>
                <a:r>
                  <a:rPr lang="en-US" dirty="0"/>
                  <a:t>increases. Therefore, the inequality cannot hold for </a:t>
                </a:r>
                <a:r>
                  <a:rPr lang="en-US" dirty="0">
                    <a:solidFill>
                      <a:srgbClr val="FF0000"/>
                    </a:solidFill>
                  </a:rPr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A159F-2CDA-0191-15C2-F57BC8190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43BA57-B5AE-0CA1-9539-CAC66807D942}"/>
                  </a:ext>
                </a:extLst>
              </p:cNvPr>
              <p:cNvSpPr txBox="1"/>
              <p:nvPr/>
            </p:nvSpPr>
            <p:spPr>
              <a:xfrm>
                <a:off x="988541" y="1214793"/>
                <a:ext cx="4572000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43BA57-B5AE-0CA1-9539-CAC66807D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41" y="1214793"/>
                <a:ext cx="4572000" cy="439736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2DABE6-B59F-3D4B-1F5B-3354436791DB}"/>
                  </a:ext>
                </a:extLst>
              </p:cNvPr>
              <p:cNvSpPr txBox="1"/>
              <p:nvPr/>
            </p:nvSpPr>
            <p:spPr>
              <a:xfrm>
                <a:off x="1915298" y="2303799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⋅10000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2DABE6-B59F-3D4B-1F5B-335443679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298" y="2303799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E61565-686B-6F75-E0C9-BEC03B26D5CC}"/>
                  </a:ext>
                </a:extLst>
              </p:cNvPr>
              <p:cNvSpPr txBox="1"/>
              <p:nvPr/>
            </p:nvSpPr>
            <p:spPr>
              <a:xfrm>
                <a:off x="1915298" y="3303010"/>
                <a:ext cx="4572000" cy="673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⋅10000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E61565-686B-6F75-E0C9-BEC03B26D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298" y="3303010"/>
                <a:ext cx="4572000" cy="673389"/>
              </a:xfrm>
              <a:prstGeom prst="rect">
                <a:avLst/>
              </a:prstGeom>
              <a:blipFill>
                <a:blip r:embed="rId5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1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50AED-EBF4-C75B-839E-8EEB32B8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with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07542A-9DE3-48F8-8C68-4FCCF565FB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limit to easily find the big-O relation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zh-CN" sz="1800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sz="1800" kern="1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exists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endParaRPr lang="en-US" sz="1800" kern="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1800" kern="100" dirty="0"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Example: prove </a:t>
                </a: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𝑙𝑜</m:t>
                    </m:r>
                    <m:sSub>
                      <m:sSub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𝑙𝑜</m:t>
                        </m:r>
                        <m:sSub>
                          <m:sSub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&gt;1,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→∞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→∞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Try yourself by using </a:t>
                </a:r>
                <a:r>
                  <a:rPr lang="en-US" dirty="0" err="1"/>
                  <a:t>L'Hôpital's</a:t>
                </a:r>
                <a:r>
                  <a:rPr lang="en-US" dirty="0"/>
                  <a:t> rule</a:t>
                </a:r>
              </a:p>
              <a:p>
                <a:endParaRPr lang="en-US" dirty="0"/>
              </a:p>
              <a:p>
                <a:r>
                  <a:rPr lang="en-US" dirty="0"/>
                  <a:t>Therefore, we usually omit the log base constant when analyze time complexity</a:t>
                </a:r>
              </a:p>
              <a:p>
                <a:endParaRPr lang="en-US" dirty="0"/>
              </a:p>
              <a:p>
                <a:endParaRPr lang="en-US" sz="1800" kern="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sz="1800" kern="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07542A-9DE3-48F8-8C68-4FCCF565FB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3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9833D6A-BBF9-5616-FBF3-61FF8EE7D7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9833D6A-BBF9-5616-FBF3-61FF8EE7D7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25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ADB4B-CE4C-EB7D-FDA5-B7F493303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grows asymptotically no slower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there is a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that,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holds for all n at least a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We denote this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Useful to describe best-case time complexity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ADB4B-CE4C-EB7D-FDA5-B7F493303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7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9833D6A-BBF9-5616-FBF3-61FF8EE7D7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9833D6A-BBF9-5616-FBF3-61FF8EE7D7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25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ADB4B-CE4C-EB7D-FDA5-B7F493303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grows asymptotically as fast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there is a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that,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holds for all n at least a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We denote this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“asymptotic bound” (both upper and lower)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ADB4B-CE4C-EB7D-FDA5-B7F493303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49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7407-8D3A-957E-0429-E7274D9A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definition of Landau symbols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7BB3C984-9E4F-5E01-9089-4362F82F6F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037277"/>
              </p:ext>
            </p:extLst>
          </p:nvPr>
        </p:nvGraphicFramePr>
        <p:xfrm>
          <a:off x="1734451" y="2440385"/>
          <a:ext cx="22447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203040" progId="Equation.3">
                  <p:embed/>
                </p:oleObj>
              </mc:Choice>
              <mc:Fallback>
                <p:oleObj name="Equation" r:id="rId2" imgW="939600" imgH="203040" progId="Equation.3">
                  <p:embed/>
                  <p:pic>
                    <p:nvPicPr>
                      <p:cNvPr id="61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4451" y="2440385"/>
                        <a:ext cx="2244725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A0D13AA9-F85A-6FBC-5160-3BEF3AFE7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871254"/>
              </p:ext>
            </p:extLst>
          </p:nvPr>
        </p:nvGraphicFramePr>
        <p:xfrm>
          <a:off x="5179326" y="4031060"/>
          <a:ext cx="16446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419040" progId="Equation.3">
                  <p:embed/>
                </p:oleObj>
              </mc:Choice>
              <mc:Fallback>
                <p:oleObj name="Equation" r:id="rId4" imgW="863280" imgH="419040" progId="Equation.3">
                  <p:embed/>
                  <p:pic>
                    <p:nvPicPr>
                      <p:cNvPr id="61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9326" y="4031060"/>
                        <a:ext cx="16446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E1E372B9-6334-5DFB-7C6E-B1B802B99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096206"/>
              </p:ext>
            </p:extLst>
          </p:nvPr>
        </p:nvGraphicFramePr>
        <p:xfrm>
          <a:off x="1726513" y="756048"/>
          <a:ext cx="21240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203040" progId="Equation.3">
                  <p:embed/>
                </p:oleObj>
              </mc:Choice>
              <mc:Fallback>
                <p:oleObj name="Equation" r:id="rId6" imgW="888840" imgH="203040" progId="Equation.3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513" y="756048"/>
                        <a:ext cx="21240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5C4EE6E3-BFD3-8921-C6A6-B33C1C322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234470"/>
              </p:ext>
            </p:extLst>
          </p:nvPr>
        </p:nvGraphicFramePr>
        <p:xfrm>
          <a:off x="1734451" y="4162823"/>
          <a:ext cx="22145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00" imgH="203040" progId="Equation.3">
                  <p:embed/>
                </p:oleObj>
              </mc:Choice>
              <mc:Fallback>
                <p:oleObj name="Equation" r:id="rId8" imgW="927000" imgH="203040" progId="Equation.3">
                  <p:embed/>
                  <p:pic>
                    <p:nvPicPr>
                      <p:cNvPr id="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4451" y="4162823"/>
                        <a:ext cx="2214562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AC369A76-A3AD-0F0B-7213-794C834F1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173255"/>
              </p:ext>
            </p:extLst>
          </p:nvPr>
        </p:nvGraphicFramePr>
        <p:xfrm>
          <a:off x="5188851" y="613173"/>
          <a:ext cx="15716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419040" progId="Equation.3">
                  <p:embed/>
                </p:oleObj>
              </mc:Choice>
              <mc:Fallback>
                <p:oleObj name="Equation" r:id="rId10" imgW="825480" imgH="419040" progId="Equation.3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8851" y="613173"/>
                        <a:ext cx="1571625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F0389780-CCBA-E23A-9B78-233335B08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830278"/>
              </p:ext>
            </p:extLst>
          </p:nvPr>
        </p:nvGraphicFramePr>
        <p:xfrm>
          <a:off x="4749113" y="2316560"/>
          <a:ext cx="20796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880" imgH="419040" progId="Equation.3">
                  <p:embed/>
                </p:oleObj>
              </mc:Choice>
              <mc:Fallback>
                <p:oleObj name="Equation" r:id="rId12" imgW="1091880" imgH="419040" progId="Equation.3">
                  <p:embed/>
                  <p:pic>
                    <p:nvPicPr>
                      <p:cNvPr id="6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113" y="2316560"/>
                        <a:ext cx="2079625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99ABA660-34DF-6331-1C5C-507B3E174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820090"/>
              </p:ext>
            </p:extLst>
          </p:nvPr>
        </p:nvGraphicFramePr>
        <p:xfrm>
          <a:off x="5182501" y="3176985"/>
          <a:ext cx="15716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25480" imgH="419040" progId="Equation.3">
                  <p:embed/>
                </p:oleObj>
              </mc:Choice>
              <mc:Fallback>
                <p:oleObj name="Equation" r:id="rId14" imgW="825480" imgH="419040" progId="Equation.3">
                  <p:embed/>
                  <p:pic>
                    <p:nvPicPr>
                      <p:cNvPr id="61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2501" y="3176985"/>
                        <a:ext cx="1571625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D6015188-963E-1BB1-5F91-E2558D79AF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070012"/>
              </p:ext>
            </p:extLst>
          </p:nvPr>
        </p:nvGraphicFramePr>
        <p:xfrm>
          <a:off x="1734451" y="1584723"/>
          <a:ext cx="22447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600" imgH="203040" progId="Equation.3">
                  <p:embed/>
                </p:oleObj>
              </mc:Choice>
              <mc:Fallback>
                <p:oleObj name="Equation" r:id="rId16" imgW="939600" imgH="203040" progId="Equation.3">
                  <p:embed/>
                  <p:pic>
                    <p:nvPicPr>
                      <p:cNvPr id="6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4451" y="1584723"/>
                        <a:ext cx="22447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B54F156C-2D3B-2389-61D2-CC6A9AF7D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106944"/>
              </p:ext>
            </p:extLst>
          </p:nvPr>
        </p:nvGraphicFramePr>
        <p:xfrm>
          <a:off x="1734451" y="3297635"/>
          <a:ext cx="22447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39600" imgH="203040" progId="Equation.3">
                  <p:embed/>
                </p:oleObj>
              </mc:Choice>
              <mc:Fallback>
                <p:oleObj name="Equation" r:id="rId18" imgW="939600" imgH="203040" progId="Equation.3">
                  <p:embed/>
                  <p:pic>
                    <p:nvPicPr>
                      <p:cNvPr id="61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4451" y="3297635"/>
                        <a:ext cx="2244725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D5CD22CB-4B99-A2CA-3DA9-06F8BAAD51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359961"/>
              </p:ext>
            </p:extLst>
          </p:nvPr>
        </p:nvGraphicFramePr>
        <p:xfrm>
          <a:off x="5185676" y="1459310"/>
          <a:ext cx="16430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63280" imgH="419040" progId="Equation.3">
                  <p:embed/>
                </p:oleObj>
              </mc:Choice>
              <mc:Fallback>
                <p:oleObj name="Equation" r:id="rId20" imgW="863280" imgH="419040" progId="Equation.3">
                  <p:embed/>
                  <p:pic>
                    <p:nvPicPr>
                      <p:cNvPr id="61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676" y="1459310"/>
                        <a:ext cx="164306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68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B6D-BBCA-A85B-7B57-57592DA2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2E5E4-BE53-AAD4-9DCB-AC2DEF64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  <a:p>
            <a:pPr lvl="1"/>
            <a:r>
              <a:rPr lang="en-US" dirty="0"/>
              <a:t>A mathematical tool helps us describe the growth of functions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6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7F8F-4041-A342-EF5F-9D72B18A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asymptotic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0F6CC5-DA8E-1AEA-CDA8-100086C86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lecture, we have found worst-case time complexity</a:t>
                </a:r>
              </a:p>
              <a:p>
                <a:r>
                  <a:rPr lang="en-US" dirty="0"/>
                  <a:t>Insertion sorting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Binary search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𝑙𝑜𝑔</m:t>
                    </m:r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Asymptotic approach gives us a tool to analyze the growth of a function</a:t>
                </a:r>
              </a:p>
              <a:p>
                <a:r>
                  <a:rPr lang="en-US" dirty="0"/>
                  <a:t>In computer science, we care about the growth of an algorithm’s running time </a:t>
                </a:r>
                <a:r>
                  <a:rPr lang="en-US" dirty="0" err="1"/>
                  <a:t>w.r.t.</a:t>
                </a:r>
                <a:r>
                  <a:rPr lang="en-US" dirty="0"/>
                  <a:t> the problem size </a:t>
                </a:r>
                <a:r>
                  <a:rPr lang="en-US" i="1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0F6CC5-DA8E-1AEA-CDA8-100086C86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D52833-0A9B-B52A-1944-F236AFEDEA06}"/>
                  </a:ext>
                </a:extLst>
              </p:cNvPr>
              <p:cNvSpPr txBox="1"/>
              <p:nvPr/>
            </p:nvSpPr>
            <p:spPr>
              <a:xfrm>
                <a:off x="3722913" y="1064667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D52833-0A9B-B52A-1944-F236AFED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913" y="1064667"/>
                <a:ext cx="457200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95EEBF-78E9-A3B4-4CB0-06478A77563B}"/>
                  </a:ext>
                </a:extLst>
              </p:cNvPr>
              <p:cNvSpPr txBox="1"/>
              <p:nvPr/>
            </p:nvSpPr>
            <p:spPr>
              <a:xfrm>
                <a:off x="3722913" y="1446503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95EEBF-78E9-A3B4-4CB0-06478A775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913" y="1446503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64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Why is growth important?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	Consider the two functions</a:t>
            </a:r>
          </a:p>
          <a:p>
            <a:pPr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     	   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f(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) =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 and </a:t>
            </a:r>
            <a:r>
              <a:rPr lang="en-US" dirty="0">
                <a:solidFill>
                  <a:srgbClr val="3333CC"/>
                </a:solidFill>
                <a:latin typeface="Times New Roman" pitchFamily="18" charset="0"/>
                <a:cs typeface="Arial" charset="0"/>
              </a:rPr>
              <a:t>g(</a:t>
            </a:r>
            <a:r>
              <a:rPr lang="en-US" i="1" dirty="0">
                <a:solidFill>
                  <a:srgbClr val="3333CC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dirty="0">
                <a:solidFill>
                  <a:srgbClr val="3333CC"/>
                </a:solidFill>
                <a:latin typeface="Times New Roman" pitchFamily="18" charset="0"/>
                <a:cs typeface="Arial" charset="0"/>
              </a:rPr>
              <a:t>) = </a:t>
            </a:r>
            <a:r>
              <a:rPr lang="en-US" i="1" dirty="0">
                <a:solidFill>
                  <a:srgbClr val="3333CC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baseline="30000" dirty="0">
                <a:solidFill>
                  <a:srgbClr val="3333CC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dirty="0">
                <a:solidFill>
                  <a:srgbClr val="3333CC"/>
                </a:solidFill>
                <a:latin typeface="Times New Roman" pitchFamily="18" charset="0"/>
                <a:cs typeface="Arial" charset="0"/>
              </a:rPr>
              <a:t> – 3</a:t>
            </a:r>
            <a:r>
              <a:rPr lang="en-US" i="1" dirty="0">
                <a:solidFill>
                  <a:srgbClr val="3333CC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dirty="0">
                <a:solidFill>
                  <a:srgbClr val="3333CC"/>
                </a:solidFill>
                <a:latin typeface="Times New Roman" pitchFamily="18" charset="0"/>
                <a:cs typeface="Arial" charset="0"/>
              </a:rPr>
              <a:t> + 2</a:t>
            </a:r>
          </a:p>
          <a:p>
            <a:r>
              <a:rPr lang="en-US" dirty="0">
                <a:latin typeface="Arial" charset="0"/>
                <a:cs typeface="Arial" charset="0"/>
              </a:rPr>
              <a:t>	Around </a:t>
            </a:r>
            <a:r>
              <a:rPr 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dirty="0">
                <a:latin typeface="Times New Roman" pitchFamily="18" charset="0"/>
                <a:cs typeface="Arial" charset="0"/>
              </a:rPr>
              <a:t> = 0</a:t>
            </a:r>
            <a:r>
              <a:rPr lang="en-US" dirty="0">
                <a:latin typeface="Arial" charset="0"/>
                <a:cs typeface="Arial" charset="0"/>
              </a:rPr>
              <a:t>, they look very different</a:t>
            </a: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9978" y="2085696"/>
            <a:ext cx="465772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Why is growth important?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Arial" charset="0"/>
                <a:cs typeface="Arial" charset="0"/>
              </a:rPr>
              <a:t>	Yet on the range </a:t>
            </a:r>
            <a:r>
              <a:rPr 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dirty="0">
                <a:latin typeface="Times New Roman" pitchFamily="18" charset="0"/>
                <a:cs typeface="Arial" charset="0"/>
              </a:rPr>
              <a:t> = [0, 1000]</a:t>
            </a:r>
            <a:r>
              <a:rPr lang="en-US" dirty="0">
                <a:latin typeface="Arial" charset="0"/>
                <a:cs typeface="Arial" charset="0"/>
              </a:rPr>
              <a:t>, they are (relatively) indistinguishable:</a:t>
            </a: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718" y="2039100"/>
            <a:ext cx="477202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Why is growth important?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Arial" charset="0"/>
                <a:cs typeface="Arial" charset="0"/>
              </a:rPr>
              <a:t>	The absolute difference is large, for example,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Arial" charset="0"/>
              </a:rPr>
              <a:t>		f(1000) = 1 000 000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Arial" charset="0"/>
              </a:rPr>
              <a:t>		g(1000) =   997 002</a:t>
            </a:r>
          </a:p>
          <a:p>
            <a:pPr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	but the relative difference is very small</a:t>
            </a:r>
          </a:p>
          <a:p>
            <a:pPr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	and this difference goes to zero as </a:t>
            </a:r>
            <a:r>
              <a:rPr lang="en-US" i="1" dirty="0">
                <a:latin typeface="Times New Roman" pitchFamily="18" charset="0"/>
                <a:cs typeface="Arial" charset="0"/>
              </a:rPr>
              <a:t>n </a:t>
            </a:r>
            <a:r>
              <a:rPr lang="en-US" i="1" dirty="0">
                <a:latin typeface="Arial" charset="0"/>
                <a:cs typeface="Arial" charset="0"/>
              </a:rPr>
              <a:t>→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Times New Roman" pitchFamily="18" charset="0"/>
                <a:cs typeface="Arial" charset="0"/>
              </a:rPr>
              <a:t>∞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57438" y="2356248"/>
          <a:ext cx="2970610" cy="56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7520" imgH="457200" progId="Equation.3">
                  <p:embed/>
                </p:oleObj>
              </mc:Choice>
              <mc:Fallback>
                <p:oleObj name="Equation" r:id="rId3" imgW="2387520" imgH="45720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2356248"/>
                        <a:ext cx="2970610" cy="569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33D6A-BBF9-5616-FBF3-61FF8EE7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big-O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ADB4B-CE4C-EB7D-FDA5-B7F493303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two 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grows asymptotically no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there is a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that,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holds for all n at least a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We denote this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ADB4B-CE4C-EB7D-FDA5-B7F493303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 r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78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F10F-E1CE-4CAD-460C-12D52A4D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A159F-2CDA-0191-15C2-F57BC8190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Using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we can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You can use derivate to confirm the inequality is true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A159F-2CDA-0191-15C2-F57BC8190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43BA57-B5AE-0CA1-9539-CAC66807D942}"/>
                  </a:ext>
                </a:extLst>
              </p:cNvPr>
              <p:cNvSpPr txBox="1"/>
              <p:nvPr/>
            </p:nvSpPr>
            <p:spPr>
              <a:xfrm>
                <a:off x="988541" y="1214793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 = 10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43BA57-B5AE-0CA1-9539-CAC66807D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41" y="1214793"/>
                <a:ext cx="4572000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98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F10F-E1CE-4CAD-460C-12D52A4D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A159F-2CDA-0191-15C2-F57BC8190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Using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dirty="0"/>
                  <a:t>, we can ensure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10000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122237" indent="0">
                  <a:buNone/>
                </a:pPr>
                <a:endParaRPr lang="en-US" dirty="0"/>
              </a:p>
              <a:p>
                <a:r>
                  <a:rPr lang="en-US" dirty="0"/>
                  <a:t>Note: This is not a tight bound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A159F-2CDA-0191-15C2-F57BC8190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43BA57-B5AE-0CA1-9539-CAC66807D942}"/>
                  </a:ext>
                </a:extLst>
              </p:cNvPr>
              <p:cNvSpPr txBox="1"/>
              <p:nvPr/>
            </p:nvSpPr>
            <p:spPr>
              <a:xfrm>
                <a:off x="988541" y="1214793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10000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43BA57-B5AE-0CA1-9539-CAC66807D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41" y="1214793"/>
                <a:ext cx="4572000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91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yer Assignment for Timing Closure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oluo_techon07_3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aoluo_techon07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EDC55160503409C50603A19DB53A2" ma:contentTypeVersion="5" ma:contentTypeDescription="Create a new document." ma:contentTypeScope="" ma:versionID="486b336d45ae7b47c94f035b1e26bf2f">
  <xsd:schema xmlns:xsd="http://www.w3.org/2001/XMLSchema" xmlns:xs="http://www.w3.org/2001/XMLSchema" xmlns:p="http://schemas.microsoft.com/office/2006/metadata/properties" xmlns:ns3="4a08b04d-8ebe-4265-937d-4e4b30a5ac14" xmlns:ns4="5437038a-0621-43b5-84c8-213086020dec" targetNamespace="http://schemas.microsoft.com/office/2006/metadata/properties" ma:root="true" ma:fieldsID="b5812251669c3340a299489283790a3a" ns3:_="" ns4:_="">
    <xsd:import namespace="4a08b04d-8ebe-4265-937d-4e4b30a5ac14"/>
    <xsd:import namespace="5437038a-0621-43b5-84c8-213086020d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b04d-8ebe-4265-937d-4e4b30a5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038a-0621-43b5-84c8-213086020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C44C86-5F96-43D9-ACFF-5531A5E75AF0}">
  <ds:schemaRefs>
    <ds:schemaRef ds:uri="4a08b04d-8ebe-4265-937d-4e4b30a5ac14"/>
    <ds:schemaRef ds:uri="5437038a-0621-43b5-84c8-213086020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A26FB8-3C06-48DA-8651-1C0F34E6842C}">
  <ds:schemaRefs>
    <ds:schemaRef ds:uri="http://schemas.microsoft.com/office/2006/documentManagement/types"/>
    <ds:schemaRef ds:uri="http://purl.org/dc/elements/1.1/"/>
    <ds:schemaRef ds:uri="4a08b04d-8ebe-4265-937d-4e4b30a5ac14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5437038a-0621-43b5-84c8-213086020de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3A2AD2F-9A6A-4F3D-AF77-E4FC359103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 Assignment for Timing Closure.pot</Template>
  <TotalTime>40148</TotalTime>
  <Words>697</Words>
  <Application>Microsoft Macintosh PowerPoint</Application>
  <PresentationFormat>On-screen Show (16:9)</PresentationFormat>
  <Paragraphs>106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Cambria Math</vt:lpstr>
      <vt:lpstr>Helvetica Neue</vt:lpstr>
      <vt:lpstr>Times New Roman</vt:lpstr>
      <vt:lpstr>Wingdings</vt:lpstr>
      <vt:lpstr>Layer Assignment for Timing Closure</vt:lpstr>
      <vt:lpstr>Equation</vt:lpstr>
      <vt:lpstr>Lecture 4:  Asymptotic Analysis</vt:lpstr>
      <vt:lpstr>Topics for this lecture</vt:lpstr>
      <vt:lpstr>What is asymptotic analysis</vt:lpstr>
      <vt:lpstr>Why is growth important?</vt:lpstr>
      <vt:lpstr>Why is growth important?</vt:lpstr>
      <vt:lpstr>Why is growth important?</vt:lpstr>
      <vt:lpstr>The big-O notation</vt:lpstr>
      <vt:lpstr>Example 1</vt:lpstr>
      <vt:lpstr>Example 2</vt:lpstr>
      <vt:lpstr>Example 3</vt:lpstr>
      <vt:lpstr>Relation with limits</vt:lpstr>
      <vt:lpstr>The big-Ω notation</vt:lpstr>
      <vt:lpstr>The big-Θ notation</vt:lpstr>
      <vt:lpstr>Limit definition of Landau symbols</vt:lpstr>
    </vt:vector>
  </TitlesOfParts>
  <Company>Computer Engineering Research Center at 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tluo</dc:creator>
  <cp:lastModifiedBy>Zhu, Keren</cp:lastModifiedBy>
  <cp:revision>1071</cp:revision>
  <cp:lastPrinted>2022-09-13T23:51:23Z</cp:lastPrinted>
  <dcterms:created xsi:type="dcterms:W3CDTF">2007-09-23T17:35:11Z</dcterms:created>
  <dcterms:modified xsi:type="dcterms:W3CDTF">2024-01-16T08:19:52Z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0x010100DDBEDC55160503409C50603A19DB53A2</vt:lpwstr>
  </property>
</Properties>
</file>